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588" r:id="rId3"/>
    <p:sldId id="1331" r:id="rId4"/>
    <p:sldId id="1318" r:id="rId5"/>
    <p:sldId id="1332" r:id="rId6"/>
    <p:sldId id="1319" r:id="rId7"/>
    <p:sldId id="1322" r:id="rId8"/>
    <p:sldId id="589" r:id="rId9"/>
    <p:sldId id="1323" r:id="rId10"/>
    <p:sldId id="1324" r:id="rId11"/>
    <p:sldId id="1325" r:id="rId12"/>
    <p:sldId id="1326" r:id="rId13"/>
    <p:sldId id="1328" r:id="rId14"/>
    <p:sldId id="371" r:id="rId15"/>
    <p:sldId id="372" r:id="rId16"/>
    <p:sldId id="373" r:id="rId17"/>
    <p:sldId id="440" r:id="rId18"/>
    <p:sldId id="439" r:id="rId19"/>
    <p:sldId id="438" r:id="rId20"/>
    <p:sldId id="377" r:id="rId21"/>
    <p:sldId id="1327" r:id="rId22"/>
    <p:sldId id="1330" r:id="rId23"/>
    <p:sldId id="1329" r:id="rId24"/>
    <p:sldId id="1317" r:id="rId25"/>
    <p:sldId id="270" r:id="rId26"/>
    <p:sldId id="1333" r:id="rId27"/>
    <p:sldId id="1335" r:id="rId28"/>
    <p:sldId id="1334" r:id="rId29"/>
    <p:sldId id="1336" r:id="rId30"/>
    <p:sldId id="1337" r:id="rId31"/>
    <p:sldId id="1338" r:id="rId32"/>
    <p:sldId id="614" r:id="rId33"/>
    <p:sldId id="1339" r:id="rId34"/>
    <p:sldId id="1340" r:id="rId35"/>
    <p:sldId id="1341" r:id="rId36"/>
    <p:sldId id="1342" r:id="rId37"/>
    <p:sldId id="13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7280" autoAdjust="0"/>
  </p:normalViewPr>
  <p:slideViewPr>
    <p:cSldViewPr snapToGrid="0">
      <p:cViewPr>
        <p:scale>
          <a:sx n="75" d="100"/>
          <a:sy n="75" d="100"/>
        </p:scale>
        <p:origin x="941" y="43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2A9C9-7209-43C8-B253-1255A1B545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4633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E1C77500-D0F9-405A-9220-FF20488C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85" y="1148205"/>
            <a:ext cx="7161229" cy="40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CFD9-4E2C-4CDF-8A04-817CF99F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a single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5DEB-585D-4A62-BC73-C99FE026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 descr="Image result for single image 3d reconstruction">
            <a:extLst>
              <a:ext uri="{FF2B5EF4-FFF2-40B4-BE49-F238E27FC236}">
                <a16:creationId xmlns:a16="http://schemas.microsoft.com/office/drawing/2014/main" id="{8C9B5BA3-2599-4D30-A174-15A612E9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12192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6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2A4C-52C3-4358-803C-A7F34F74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8D9-308F-4D1C-AD4E-A2A0268C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image captioning">
            <a:extLst>
              <a:ext uri="{FF2B5EF4-FFF2-40B4-BE49-F238E27FC236}">
                <a16:creationId xmlns:a16="http://schemas.microsoft.com/office/drawing/2014/main" id="{CC280D61-6C1D-4FF6-BB85-4BE14ED8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96" y="687227"/>
            <a:ext cx="9502808" cy="60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6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F358-1504-4961-9217-CFE62B8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87F6-7070-4340-B07A-F468F03F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style transfer">
            <a:extLst>
              <a:ext uri="{FF2B5EF4-FFF2-40B4-BE49-F238E27FC236}">
                <a16:creationId xmlns:a16="http://schemas.microsoft.com/office/drawing/2014/main" id="{4DE5658E-AC86-4368-AAE8-342EC902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96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0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4E9-9C05-4976-BF0D-2EA27B64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98C-8C1E-4719-8AB0-4422800D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we’ve seen before- object recognition is hard!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F0F9494-0B52-4314-AABD-0F9C82AF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663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15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8453A266-1C5A-48B2-9D8B-0480609B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2" y="961238"/>
            <a:ext cx="8855295" cy="57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3984" y="646403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3"/>
            <a:r>
              <a:rPr lang="en-US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DF82-13CF-4554-A397-D2D7A5D2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7" y="1357823"/>
            <a:ext cx="7166386" cy="414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419EF9-0AD1-441C-AB67-6E65972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39" y="829559"/>
            <a:ext cx="8037921" cy="6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BD67DE-3F8C-453D-A26A-3D83CA7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6824"/>
            <a:ext cx="7808536" cy="58611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E18095-1142-4AB0-862C-8E52BB58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3987800" y="1577975"/>
          <a:ext cx="42164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Image" r:id="rId4" imgW="8431746" imgH="8165079" progId="">
                  <p:embed/>
                </p:oleObj>
              </mc:Choice>
              <mc:Fallback>
                <p:oleObj name="Image" r:id="rId4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577975"/>
                        <a:ext cx="42164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2057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1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7924800" y="3962401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10600" y="6581776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914353">
              <a:defRPr/>
            </a:pPr>
            <a:r>
              <a:rPr lang="en-US" sz="1200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088-5854-492C-8F08-2FB33528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BC49-FAC2-4A80-8E29-96AD96F6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already seen that this is a hard problem to tackle with “classic” CV algorithms like SIFT and template matching.</a:t>
            </a:r>
          </a:p>
          <a:p>
            <a:pPr lvl="1"/>
            <a:r>
              <a:rPr lang="en-US" dirty="0"/>
              <a:t>Template matching does a relatively good job to find the same template instance in an image.</a:t>
            </a:r>
          </a:p>
          <a:p>
            <a:pPr lvl="1"/>
            <a:r>
              <a:rPr lang="en-US" dirty="0"/>
              <a:t>SIFT can extend this to find the instance with changing viewpoint/scale/illumination and rotation.</a:t>
            </a:r>
          </a:p>
          <a:p>
            <a:r>
              <a:rPr lang="en-US" dirty="0"/>
              <a:t>What happens when want to find similar object that are not the same?</a:t>
            </a:r>
          </a:p>
          <a:p>
            <a:pPr lvl="1"/>
            <a:r>
              <a:rPr lang="en-US" dirty="0"/>
              <a:t>NN for the saving!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3624-D0B2-4AF4-BE14-29574E9E6D55}"/>
              </a:ext>
            </a:extLst>
          </p:cNvPr>
          <p:cNvGrpSpPr/>
          <p:nvPr/>
        </p:nvGrpSpPr>
        <p:grpSpPr>
          <a:xfrm>
            <a:off x="3413012" y="4585947"/>
            <a:ext cx="5365975" cy="2066464"/>
            <a:chOff x="1263425" y="4617585"/>
            <a:chExt cx="5365975" cy="2066464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91D4AD1-5C73-4D19-9E34-C43F7BFC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4EC264A-CFCB-488E-A77C-779F97A3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AF99ECBE-3038-4519-9A7C-D81A05DE1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41424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51D-8A5E-4A79-AB66-312B7E62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8BA2-3874-4050-97EE-01862A23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building block of all NN.</a:t>
            </a:r>
          </a:p>
          <a:p>
            <a:r>
              <a:rPr lang="en-US" dirty="0"/>
              <a:t>First introduced in 1958 at Cornell Aeronautical Laboratory by Frank Rosenblatt.</a:t>
            </a:r>
          </a:p>
          <a:p>
            <a:r>
              <a:rPr lang="en-US" dirty="0"/>
              <a:t>We will talk more about it in a moment…</a:t>
            </a:r>
          </a:p>
        </p:txBody>
      </p:sp>
      <p:pic>
        <p:nvPicPr>
          <p:cNvPr id="27650" name="Picture 2" descr="Image result for perceptron">
            <a:extLst>
              <a:ext uri="{FF2B5EF4-FFF2-40B4-BE49-F238E27FC236}">
                <a16:creationId xmlns:a16="http://schemas.microsoft.com/office/drawing/2014/main" id="{593B7334-D43A-4026-B2F7-CDC2ED0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7" y="3429000"/>
            <a:ext cx="7781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9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0C17-673C-4F2F-AC02-764C36D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+ 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689D-6B86-46A1-BF3D-FCEA2FA4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is a large dataset of handwritten digits used in training of LeNet-5.</a:t>
            </a:r>
          </a:p>
          <a:p>
            <a:r>
              <a:rPr lang="en-US" dirty="0"/>
              <a:t>LeNet-5 is the first known NN to solve a major computer vision problem:</a:t>
            </a:r>
          </a:p>
          <a:p>
            <a:pPr lvl="1"/>
            <a:r>
              <a:rPr lang="en-US" dirty="0"/>
              <a:t>Classifies digits, was applied by several banks to recognize hand-written numbers on checks.</a:t>
            </a:r>
          </a:p>
          <a:p>
            <a:pPr lvl="1"/>
            <a:r>
              <a:rPr lang="en-US" dirty="0"/>
              <a:t>Used 7 trainable layers with a total of </a:t>
            </a:r>
            <a:r>
              <a:rPr lang="en-US" b="1" dirty="0"/>
              <a:t>60K</a:t>
            </a:r>
            <a:r>
              <a:rPr lang="en-US" dirty="0"/>
              <a:t> params (</a:t>
            </a:r>
            <a:r>
              <a:rPr lang="en-US" dirty="0">
                <a:highlight>
                  <a:srgbClr val="FFFF00"/>
                </a:highlight>
              </a:rPr>
              <a:t>sounds a lot?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at el., 1998, 23000 citations.</a:t>
            </a:r>
          </a:p>
          <a:p>
            <a:endParaRPr lang="en-US" dirty="0"/>
          </a:p>
        </p:txBody>
      </p:sp>
      <p:pic>
        <p:nvPicPr>
          <p:cNvPr id="29700" name="Picture 4" descr="LeNet-5 Original Image from Paper">
            <a:extLst>
              <a:ext uri="{FF2B5EF4-FFF2-40B4-BE49-F238E27FC236}">
                <a16:creationId xmlns:a16="http://schemas.microsoft.com/office/drawing/2014/main" id="{A844121C-A300-4D1C-A824-941739EF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343570"/>
            <a:ext cx="8384619" cy="2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MNIST sample images">
            <a:extLst>
              <a:ext uri="{FF2B5EF4-FFF2-40B4-BE49-F238E27FC236}">
                <a16:creationId xmlns:a16="http://schemas.microsoft.com/office/drawing/2014/main" id="{B3F1C179-AF58-458D-B9C1-6F64F054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 bwMode="auto">
          <a:xfrm>
            <a:off x="0" y="3838281"/>
            <a:ext cx="3874416" cy="270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9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>
            <a:noAutofit/>
          </a:bodyPr>
          <a:lstStyle/>
          <a:p>
            <a:r>
              <a:rPr lang="en-US" sz="4800" dirty="0"/>
              <a:t>                </a:t>
            </a:r>
            <a:r>
              <a:rPr lang="en-US" dirty="0"/>
              <a:t>Large Scale Visual Recognition Challenge (ILSVRC)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AEAE-D6F9-4A57-9F54-76D30EFE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ImageNet is an image database most known for its ILSVRC challenge, and specifically for the image classification contest: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1000 object classes	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1,431,167 images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Winner has the minimum mean labeling error out of 5 gausses for a given unknown test set.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304111"/>
            <a:ext cx="2195220" cy="302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2F0314-F6E7-495C-B6CA-1B52F944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77" y="3723297"/>
            <a:ext cx="9672425" cy="3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ILSVRC winners</a:t>
            </a:r>
          </a:p>
        </p:txBody>
      </p:sp>
      <p:pic>
        <p:nvPicPr>
          <p:cNvPr id="24" name="Slide"/>
          <p:cNvPicPr>
            <a:picLocks noChangeAspect="1"/>
          </p:cNvPicPr>
          <p:nvPr/>
        </p:nvPicPr>
        <p:blipFill rotWithShape="1">
          <a:blip r:embed="rId3"/>
          <a:srcRect l="13635" t="15036" r="15066" b="15239"/>
          <a:stretch/>
        </p:blipFill>
        <p:spPr>
          <a:xfrm>
            <a:off x="1074657" y="882968"/>
            <a:ext cx="9648976" cy="53078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AB4C7-FBDB-4534-BF87-E4B1211129F2}"/>
              </a:ext>
            </a:extLst>
          </p:cNvPr>
          <p:cNvCxnSpPr/>
          <p:nvPr/>
        </p:nvCxnSpPr>
        <p:spPr>
          <a:xfrm flipH="1">
            <a:off x="518474" y="4581422"/>
            <a:ext cx="1049203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E6B7E-0F8F-4D82-8035-6C2CC0A5B22B}"/>
              </a:ext>
            </a:extLst>
          </p:cNvPr>
          <p:cNvSpPr txBox="1"/>
          <p:nvPr/>
        </p:nvSpPr>
        <p:spPr>
          <a:xfrm>
            <a:off x="476054" y="3953946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error: 5%</a:t>
            </a:r>
          </a:p>
        </p:txBody>
      </p:sp>
    </p:spTree>
    <p:extLst>
      <p:ext uri="{BB962C8B-B14F-4D97-AF65-F5344CB8AC3E}">
        <p14:creationId xmlns:p14="http://schemas.microsoft.com/office/powerpoint/2010/main" val="395745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9D38-D36B-4F58-BC9F-B5DC9488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6316-7BA8-49AC-9AEE-A7E3077EF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59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7120018" y="3534061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bias</a:t>
                </a:r>
                <a:r>
                  <a:rPr lang="en-US" dirty="0">
                    <a:latin typeface="Cambria Math" panose="02040503050406030204" pitchFamily="18" charset="0"/>
                  </a:rPr>
                  <a:t> factor.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Defines the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from the line:</a:t>
                </a:r>
              </a:p>
              <a:p>
                <a:pPr lvl="3"/>
                <a:r>
                  <a:rPr lang="en-US" dirty="0">
                    <a:latin typeface="Cambria Math" panose="02040503050406030204" pitchFamily="18" charset="0"/>
                  </a:rPr>
                  <a:t> Point-line distance: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6749628" y="3085299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C0A0EC06-D08F-466C-AEFC-8D1EE1058906}"/>
              </a:ext>
            </a:extLst>
          </p:cNvPr>
          <p:cNvSpPr/>
          <p:nvPr/>
        </p:nvSpPr>
        <p:spPr>
          <a:xfrm rot="270471">
            <a:off x="8114415" y="4332337"/>
            <a:ext cx="406531" cy="394317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head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384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B2D3-A179-4A65-B416-F59EDB6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the same for 3D representation of a plane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plane,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defines the bias of the plane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(0,0,0)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same representation can be done for ND space. The ND plane is called a </a:t>
                </a:r>
                <a:r>
                  <a:rPr lang="en-US" b="1" dirty="0"/>
                  <a:t>hyperplane.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result for hyper plane">
            <a:extLst>
              <a:ext uri="{FF2B5EF4-FFF2-40B4-BE49-F238E27FC236}">
                <a16:creationId xmlns:a16="http://schemas.microsoft.com/office/drawing/2014/main" id="{E4BF9E72-291F-43F9-A8CD-9D286D7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590396"/>
            <a:ext cx="7721600" cy="32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0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88D-C361-46B2-ABAF-E56EDBAF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53E4-B1BE-4C80-A97D-71E5B878C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  <a:p>
            <a:r>
              <a:rPr lang="en-US" dirty="0"/>
              <a:t>The object recognition challenge</a:t>
            </a:r>
          </a:p>
          <a:p>
            <a:r>
              <a:rPr lang="en-US" dirty="0"/>
              <a:t>Neural networks history.</a:t>
            </a:r>
          </a:p>
        </p:txBody>
      </p:sp>
    </p:spTree>
    <p:extLst>
      <p:ext uri="{BB962C8B-B14F-4D97-AF65-F5344CB8AC3E}">
        <p14:creationId xmlns:p14="http://schemas.microsoft.com/office/powerpoint/2010/main" val="2001312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the hyperplane representation vector vise will result the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44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Another option </a:t>
                </a:r>
                <a:r>
                  <a:rPr lang="en-US" dirty="0"/>
                  <a:t>is to write the hyperplane representation with </a:t>
                </a:r>
                <a:r>
                  <a:rPr lang="en-US" b="1" dirty="0"/>
                  <a:t>homogenous vectors,</a:t>
                </a:r>
                <a:r>
                  <a:rPr lang="en-US" dirty="0"/>
                  <a:t> this will result with the (more compact)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80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384102"/>
            <a:ext cx="9144000" cy="308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53"/>
            <a:endParaRPr sz="1266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4"/>
              <p:cNvSpPr txBox="1"/>
              <p:nvPr/>
            </p:nvSpPr>
            <p:spPr>
              <a:xfrm>
                <a:off x="436880" y="4577874"/>
                <a:ext cx="11186160" cy="225382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457200" indent="-457200" defTabSz="914353">
                  <a:buFont typeface="Arial" panose="020B0604020202020204" pitchFamily="34" charset="0"/>
                  <a:buChar char="•"/>
                </a:pP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In this example the activation function is </a:t>
                </a:r>
                <a14:m>
                  <m:oMath xmlns:m="http://schemas.openxmlformats.org/officeDocument/2006/math">
                    <m:r>
                      <a:rPr lang="en-US" sz="2800" i="1" spc="-4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ar-AE" sz="2800" i="1" spc="-4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ar-AE" sz="2800" i="1" spc="-4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ar-AE" sz="2800" i="1" spc="-4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sz="2800" i="1" spc="-4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−&amp;</m:t>
                            </m:r>
                            <m:r>
                              <a:rPr lang="ar-AE" sz="2800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sz="2800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sz="280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ar-AE" sz="2800" spc="-4" dirty="0">
                  <a:solidFill>
                    <a:prstClr val="black"/>
                  </a:solidFill>
                  <a:cs typeface="Arial"/>
                </a:endParaRPr>
              </a:p>
              <a:p>
                <a:pPr marL="457200" indent="-457200" defTabSz="914353">
                  <a:buFont typeface="Arial" panose="020B0604020202020204" pitchFamily="34" charset="0"/>
                  <a:buChar char="•"/>
                </a:pP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Neural 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nets/</a:t>
                </a:r>
                <a:r>
                  <a:rPr lang="en-US" sz="2800" dirty="0" err="1">
                    <a:solidFill>
                      <a:prstClr val="black"/>
                    </a:solidFill>
                    <a:cs typeface="Arial"/>
                  </a:rPr>
                  <a:t>perceptrons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 </a:t>
                </a:r>
                <a:r>
                  <a:rPr lang="en-US" sz="2800" spc="-18" dirty="0">
                    <a:solidFill>
                      <a:prstClr val="black"/>
                    </a:solidFill>
                    <a:cs typeface="Arial"/>
                  </a:rPr>
                  <a:t>are </a:t>
                </a:r>
                <a:r>
                  <a:rPr lang="en-US" sz="2800" b="1" spc="-4" dirty="0">
                    <a:solidFill>
                      <a:prstClr val="black"/>
                    </a:solidFill>
                    <a:cs typeface="Arial"/>
                  </a:rPr>
                  <a:t>loosely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inspired</a:t>
                </a:r>
                <a:r>
                  <a:rPr lang="en-US" sz="2800" b="1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:r>
                  <a:rPr lang="en-US" sz="2800" spc="67" dirty="0">
                    <a:solidFill>
                      <a:prstClr val="black"/>
                    </a:solidFill>
                    <a:cs typeface="Arial"/>
                  </a:rPr>
                  <a:t>by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 </a:t>
                </a:r>
                <a:r>
                  <a:rPr lang="en-US" sz="2800" spc="39" dirty="0">
                    <a:solidFill>
                      <a:prstClr val="black"/>
                    </a:solidFill>
                    <a:cs typeface="Arial"/>
                  </a:rPr>
                  <a:t>biology.</a:t>
                </a:r>
              </a:p>
              <a:p>
                <a:pPr marL="457200" indent="-457200" defTabSz="914353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But they </a:t>
                </a:r>
                <a:r>
                  <a:rPr lang="en-US" sz="2800" spc="18" dirty="0">
                    <a:solidFill>
                      <a:prstClr val="black"/>
                    </a:solidFill>
                    <a:cs typeface="Arial"/>
                  </a:rPr>
                  <a:t>certainly </a:t>
                </a:r>
                <a:r>
                  <a:rPr lang="en-US" sz="2800" spc="-18" dirty="0">
                    <a:solidFill>
                      <a:prstClr val="black"/>
                    </a:solidFill>
                    <a:cs typeface="Arial"/>
                  </a:rPr>
                  <a:t>are </a:t>
                </a:r>
                <a:r>
                  <a:rPr lang="en-US" sz="2800" b="1" spc="-4" dirty="0">
                    <a:solidFill>
                      <a:prstClr val="black"/>
                    </a:solidFill>
                    <a:cs typeface="Arial"/>
                  </a:rPr>
                  <a:t>not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a </a:t>
                </a:r>
                <a:r>
                  <a:rPr lang="en-US" sz="2800" spc="25" dirty="0">
                    <a:solidFill>
                      <a:prstClr val="black"/>
                    </a:solidFill>
                    <a:cs typeface="Arial"/>
                  </a:rPr>
                  <a:t>model 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of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how the </a:t>
                </a:r>
                <a:r>
                  <a:rPr lang="en-US" sz="2800" spc="25" dirty="0">
                    <a:solidFill>
                      <a:prstClr val="black"/>
                    </a:solidFill>
                    <a:cs typeface="Arial"/>
                  </a:rPr>
                  <a:t>brain </a:t>
                </a:r>
                <a:r>
                  <a:rPr lang="en-US" sz="2800" dirty="0">
                    <a:solidFill>
                      <a:prstClr val="black"/>
                    </a:solidFill>
                    <a:cs typeface="Arial"/>
                  </a:rPr>
                  <a:t>works,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or even how </a:t>
                </a:r>
                <a:r>
                  <a:rPr lang="en-US" sz="2800" spc="-7" dirty="0">
                    <a:solidFill>
                      <a:prstClr val="black"/>
                    </a:solidFill>
                    <a:cs typeface="Arial"/>
                  </a:rPr>
                  <a:t>neurons</a:t>
                </a:r>
                <a:r>
                  <a:rPr lang="en-US" sz="2800" spc="-14" dirty="0">
                    <a:solidFill>
                      <a:prstClr val="black"/>
                    </a:solidFill>
                    <a:cs typeface="Arial"/>
                  </a:rPr>
                  <a:t> </a:t>
                </a:r>
                <a:r>
                  <a:rPr lang="en-US" sz="2800" spc="-4" dirty="0">
                    <a:solidFill>
                      <a:prstClr val="black"/>
                    </a:solidFill>
                    <a:cs typeface="Arial"/>
                  </a:rPr>
                  <a:t>work.</a:t>
                </a:r>
                <a:endParaRPr sz="2800" dirty="0">
                  <a:solidFill>
                    <a:prstClr val="black"/>
                  </a:solidFill>
                  <a:cs typeface="Arial"/>
                </a:endParaRPr>
              </a:p>
            </p:txBody>
          </p:sp>
        </mc:Choice>
        <mc:Fallback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4577874"/>
                <a:ext cx="11186160" cy="2253822"/>
              </a:xfrm>
              <a:prstGeom prst="rect">
                <a:avLst/>
              </a:prstGeom>
              <a:blipFill>
                <a:blip r:embed="rId3"/>
                <a:stretch>
                  <a:fillRect l="-1798" b="-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2318742" y="178609"/>
            <a:ext cx="7547372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/>
            <a:r>
              <a:rPr lang="en-US" sz="4000" spc="25" dirty="0"/>
              <a:t>Side note: </a:t>
            </a:r>
            <a:r>
              <a:rPr sz="4000" spc="25" dirty="0"/>
              <a:t>Inspiration </a:t>
            </a:r>
            <a:r>
              <a:rPr sz="4000" spc="-28" dirty="0"/>
              <a:t>from</a:t>
            </a:r>
            <a:r>
              <a:rPr sz="4000" spc="-42" dirty="0"/>
              <a:t> </a:t>
            </a:r>
            <a:r>
              <a:rPr sz="4000" spc="42" dirty="0"/>
              <a:t>Biology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6887-08AE-47F2-A29B-F1819A47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2C1-0A80-452C-81DD-0307BB2A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an image is a vector in 4D.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E2E6-DA24-4702-927E-F475A84E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7" y="2225573"/>
            <a:ext cx="6928605" cy="44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5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CF3F3-A234-431F-8263-CCCB5EF55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a hyperplane in 4D space that puts all cats’ vectors in one side of it, and all other images in the other side.</a:t>
            </a:r>
          </a:p>
          <a:p>
            <a:pPr lvl="1"/>
            <a:r>
              <a:rPr lang="en-US" dirty="0"/>
              <a:t>Let’s assume there are 2 more classes. In total: cats, dogs and ships.</a:t>
            </a:r>
          </a:p>
          <a:p>
            <a:pPr lvl="1"/>
            <a:r>
              <a:rPr lang="en-US" dirty="0"/>
              <a:t>Find 3 separating planes, one for each class.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0" y="2651760"/>
            <a:ext cx="102201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5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E990-BA38-4B60-A1B5-1F3E16E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946BB-815D-45F8-AFEB-7C416D9E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/>
          <a:lstStyle/>
          <a:p>
            <a:r>
              <a:rPr lang="en-US" dirty="0"/>
              <a:t>Another example.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E4CBE-AFF2-4CA2-8E41-109CD6AB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615127"/>
            <a:ext cx="8554719" cy="614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65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32X32X3=3072 DOFs in this problem, and images vary a lot. This is not possible to linearly separate.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81E4D-3E10-4277-8D64-075E5C3D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97" y="1905000"/>
            <a:ext cx="1032360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5136-2147-494B-97BE-B589941C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none linear separable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C5573-F1EA-425C-8313-69B957775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A5B32-736F-4545-98C1-D8C338DA3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381569" y="821235"/>
            <a:ext cx="11428861" cy="55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6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27A-C8B6-4A0D-8521-89C9BED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56-4A32-4C0E-8B94-AFAD2B20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r>
              <a:rPr lang="en-US" dirty="0"/>
              <a:t> (</a:t>
            </a:r>
            <a:r>
              <a:rPr lang="en-US" b="1" dirty="0"/>
              <a:t>ANN</a:t>
            </a:r>
            <a:r>
              <a:rPr lang="en-US" dirty="0"/>
              <a:t>) are computing systems vaguely inspired by the biological neural networks that constitute animal brains. Such systems "learn" to perform tasks by considering examples, generally without being programmed with task-specific rules.</a:t>
            </a:r>
          </a:p>
          <a:p>
            <a:pPr lvl="1"/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48242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C4C-9D42-4FF1-A174-462FD2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NN needs?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D644-BC7A-4A0A-8DF7-1ADC4249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DB1A-9D99-4183-BBFE-4D6F5DF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762000"/>
            <a:ext cx="1140812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F94-EF6C-4848-8F1E-08C2824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neural network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DA15-56B3-4A5E-B38F-1EE86FB0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based: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Human pose detection</a:t>
            </a:r>
          </a:p>
          <a:p>
            <a:pPr lvl="1"/>
            <a:r>
              <a:rPr lang="en-US" dirty="0"/>
              <a:t>3D reconstruction from a signal image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Style transfer</a:t>
            </a:r>
          </a:p>
          <a:p>
            <a:r>
              <a:rPr lang="en-US" dirty="0"/>
              <a:t>Non image based: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Game playing</a:t>
            </a:r>
          </a:p>
          <a:p>
            <a:r>
              <a:rPr lang="en-US" dirty="0"/>
              <a:t>And much-much more…</a:t>
            </a:r>
          </a:p>
        </p:txBody>
      </p:sp>
    </p:spTree>
    <p:extLst>
      <p:ext uri="{BB962C8B-B14F-4D97-AF65-F5344CB8AC3E}">
        <p14:creationId xmlns:p14="http://schemas.microsoft.com/office/powerpoint/2010/main" val="294555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924F-B4B5-466E-BDFB-B068BC4B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8B16-62F8-4450-902F-70F48ADD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34E34F3C-274E-484E-8D28-5A86975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3727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3A4-19B3-4118-A834-60D3908D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3941-EC15-42DA-81FD-741CEDC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44F554-5C52-4C40-9C1C-AD08834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1757093"/>
            <a:ext cx="10619839" cy="334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3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795-57E2-427E-BF4A-07C7245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96A-A744-40B9-B989-305390C7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uman pose detection">
            <a:extLst>
              <a:ext uri="{FF2B5EF4-FFF2-40B4-BE49-F238E27FC236}">
                <a16:creationId xmlns:a16="http://schemas.microsoft.com/office/drawing/2014/main" id="{E7CCEE37-6967-4CA7-92D0-E765FEB147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8" y="969390"/>
            <a:ext cx="10342950" cy="58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613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8407</TotalTime>
  <Words>945</Words>
  <Application>Microsoft Office PowerPoint</Application>
  <PresentationFormat>Widescreen</PresentationFormat>
  <Paragraphs>116</Paragraphs>
  <Slides>37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Helvetica Light</vt:lpstr>
      <vt:lpstr>Wingdings</vt:lpstr>
      <vt:lpstr>class_layout</vt:lpstr>
      <vt:lpstr>Image</vt:lpstr>
      <vt:lpstr>NN basics</vt:lpstr>
      <vt:lpstr>References</vt:lpstr>
      <vt:lpstr>PowerPoint Presentation</vt:lpstr>
      <vt:lpstr>What is a neural network</vt:lpstr>
      <vt:lpstr>What does a NN needs?</vt:lpstr>
      <vt:lpstr>What a neural network can do?</vt:lpstr>
      <vt:lpstr>Object recognition</vt:lpstr>
      <vt:lpstr>Object recognition</vt:lpstr>
      <vt:lpstr>Human pose detection</vt:lpstr>
      <vt:lpstr>3D reconstruction from a single image</vt:lpstr>
      <vt:lpstr>Image captioning</vt:lpstr>
      <vt:lpstr>Style transfer</vt:lpstr>
      <vt:lpstr>Object recognition challenges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Object recognition challenges</vt:lpstr>
      <vt:lpstr>perceptron</vt:lpstr>
      <vt:lpstr>MNIST + LeNet-5</vt:lpstr>
      <vt:lpstr>                Large Scale Visual Recognition Challenge (ILSVRC)</vt:lpstr>
      <vt:lpstr>ILSVRC winners</vt:lpstr>
      <vt:lpstr>perceptron</vt:lpstr>
      <vt:lpstr>hyperplane</vt:lpstr>
      <vt:lpstr>hyperplane</vt:lpstr>
      <vt:lpstr>hyperplane</vt:lpstr>
      <vt:lpstr>hyperplane</vt:lpstr>
      <vt:lpstr>hyperplane</vt:lpstr>
      <vt:lpstr>Side note: Inspiration from Biology</vt:lpstr>
      <vt:lpstr>Hyperplanes and image classification</vt:lpstr>
      <vt:lpstr>Hyperplanes and image classification</vt:lpstr>
      <vt:lpstr>Hyperplanes and image classification</vt:lpstr>
      <vt:lpstr>CIFAR10 dataset</vt:lpstr>
      <vt:lpstr>More none linear separable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detection</dc:title>
  <dc:creator> </dc:creator>
  <cp:lastModifiedBy> </cp:lastModifiedBy>
  <cp:revision>160</cp:revision>
  <dcterms:created xsi:type="dcterms:W3CDTF">2019-11-08T16:12:10Z</dcterms:created>
  <dcterms:modified xsi:type="dcterms:W3CDTF">2019-12-18T22:00:45Z</dcterms:modified>
</cp:coreProperties>
</file>